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7" r:id="rId3"/>
    <p:sldId id="256" r:id="rId4"/>
    <p:sldId id="259" r:id="rId5"/>
    <p:sldId id="260" r:id="rId6"/>
    <p:sldId id="263" r:id="rId7"/>
    <p:sldId id="264" r:id="rId8"/>
    <p:sldId id="265" r:id="rId9"/>
    <p:sldId id="261" r:id="rId10"/>
    <p:sldId id="262" r:id="rId11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62" autoAdjust="0"/>
  </p:normalViewPr>
  <p:slideViewPr>
    <p:cSldViewPr snapToGrid="0">
      <p:cViewPr varScale="1">
        <p:scale>
          <a:sx n="108" d="100"/>
          <a:sy n="108" d="100"/>
        </p:scale>
        <p:origin x="10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2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41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HYE3KAl8RAQ?feature=oembed" TargetMode="Externa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Bildstabilisering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87" name="Picture 20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8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0" name="Bildobjekt 89"/>
          <p:cNvPicPr/>
          <p:nvPr/>
        </p:nvPicPr>
        <p:blipFill>
          <a:blip r:embed="rId3"/>
          <a:stretch/>
        </p:blipFill>
        <p:spPr>
          <a:xfrm>
            <a:off x="1144386" y="2320740"/>
            <a:ext cx="6202440" cy="1661760"/>
          </a:xfrm>
          <a:prstGeom prst="rect">
            <a:avLst/>
          </a:prstGeom>
          <a:ln>
            <a:noFill/>
          </a:ln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FC5F2D56-E998-8BBF-A449-7586D01CB2B1}"/>
              </a:ext>
            </a:extLst>
          </p:cNvPr>
          <p:cNvSpPr txBox="1"/>
          <p:nvPr/>
        </p:nvSpPr>
        <p:spPr>
          <a:xfrm>
            <a:off x="258042" y="1104120"/>
            <a:ext cx="79507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1800" b="0" strike="noStrike" spc="-1" dirty="0">
                <a:solidFill>
                  <a:srgbClr val="000000"/>
                </a:solidFill>
                <a:latin typeface="Arial"/>
              </a:rPr>
              <a:t>Utredning av metoder för serverbaserad bildstabilisering av videoström med separat telemetridataström.</a:t>
            </a:r>
            <a:endParaRPr lang="en-US" sz="1800" b="0" strike="noStrike" spc="-1" dirty="0">
              <a:latin typeface="Arial"/>
              <a:ea typeface="Noto Sans CJK S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Patrik Jönsson: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Anton Sandström: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Ola Ekelund: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Mikael Ågren: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Lars Rådman: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Googlereserarch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Gstreamer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experiment 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Asgeir </a:t>
            </a:r>
            <a:r>
              <a:rPr lang="sv-SE" sz="2200" b="1" strike="noStrike" spc="-1" dirty="0" err="1">
                <a:solidFill>
                  <a:srgbClr val="000000"/>
                </a:solidFill>
                <a:latin typeface="Arial"/>
              </a:rPr>
              <a:t>Aanonsen</a:t>
            </a: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Googleresearch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42440" y="12673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Tekniker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TextShape 5"/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Gstreamer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Mediapipeline, CLI för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stream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&lt;-&gt; fil konvertering</a:t>
            </a:r>
            <a:endParaRPr lang="sv-SE" sz="2000" b="1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CLI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vid.stab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Addon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till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endParaRPr lang="sv-SE" sz="2000" b="0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Pyvideostab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Pymavlink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läsa telemetridata från flightcontroller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QGroundControl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att läsa/skriva till flightcontroller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Gyroflow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bildstabilisering med hjälp av telemetridata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Lösningsförslag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(</a:t>
            </a:r>
            <a:r>
              <a:rPr lang="en-US" sz="2000" spc="-1" dirty="0" err="1">
                <a:latin typeface="Arial"/>
              </a:rPr>
              <a:t>ej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latin typeface="Arial"/>
            </a:endParaRPr>
          </a:p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2: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Konvertering</a:t>
            </a:r>
            <a:r>
              <a:rPr lang="en-US" sz="2000" spc="-1" dirty="0">
                <a:latin typeface="Arial"/>
              </a:rPr>
              <a:t> av RTSP-stream till </a:t>
            </a:r>
            <a:r>
              <a:rPr lang="en-US" sz="2000" spc="-1" dirty="0" err="1">
                <a:latin typeface="Arial"/>
              </a:rPr>
              <a:t>videclip</a:t>
            </a:r>
            <a:r>
              <a:rPr lang="en-US" sz="2000" spc="-1" dirty="0">
                <a:latin typeface="Arial"/>
              </a:rPr>
              <a:t>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spc="-1" dirty="0">
              <a:latin typeface="Arial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Bildstabilisering</a:t>
            </a:r>
            <a:r>
              <a:rPr lang="en-US" sz="2000" b="0" strike="noStrike" spc="-1" dirty="0">
                <a:latin typeface="Arial"/>
              </a:rPr>
              <a:t> med </a:t>
            </a:r>
            <a:r>
              <a:rPr lang="en-US" sz="2000" b="0" strike="noStrike" spc="-1" dirty="0" err="1">
                <a:latin typeface="Arial"/>
              </a:rPr>
              <a:t>Gyroflow</a:t>
            </a:r>
            <a:r>
              <a:rPr lang="en-US" sz="2000" b="0" strike="noStrike" spc="-1" dirty="0">
                <a:latin typeface="Arial"/>
              </a:rPr>
              <a:t> alt. </a:t>
            </a:r>
            <a:r>
              <a:rPr lang="en-US" sz="2000" b="0" strike="noStrike" spc="-1" dirty="0" err="1">
                <a:latin typeface="Arial"/>
              </a:rPr>
              <a:t>Ffmpeg</a:t>
            </a:r>
            <a:r>
              <a:rPr lang="en-US" sz="2000" b="0" strike="noStrike" spc="-1" dirty="0">
                <a:latin typeface="Arial"/>
              </a:rPr>
              <a:t> + </a:t>
            </a:r>
            <a:r>
              <a:rPr lang="en-US" sz="2000" b="0" strike="noStrike" spc="-1" dirty="0" err="1">
                <a:latin typeface="Arial"/>
              </a:rPr>
              <a:t>vid.stab</a:t>
            </a:r>
            <a:r>
              <a:rPr lang="en-US" sz="2000" b="0" strike="noStrike" spc="-1" dirty="0">
                <a:latin typeface="Arial"/>
              </a:rPr>
              <a:t>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Generering</a:t>
            </a:r>
            <a:r>
              <a:rPr lang="en-US" sz="2000" spc="-1" dirty="0">
                <a:latin typeface="Arial"/>
              </a:rPr>
              <a:t> av stream </a:t>
            </a:r>
            <a:r>
              <a:rPr lang="en-US" sz="2000" spc="-1" dirty="0" err="1">
                <a:latin typeface="Arial"/>
              </a:rPr>
              <a:t>från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stabiliserade</a:t>
            </a:r>
            <a:r>
              <a:rPr lang="en-US" sz="2000" spc="-1" dirty="0">
                <a:latin typeface="Arial"/>
              </a:rPr>
              <a:t> videoclip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13840" y="175172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Bildstabilisering (förslag 2)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999D2444-B058-F2AC-B9C8-ED6DBC777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40" y="781243"/>
            <a:ext cx="1508958" cy="1416949"/>
          </a:xfrm>
          <a:prstGeom prst="rect">
            <a:avLst/>
          </a:prstGeom>
        </p:spPr>
      </p:pic>
      <p:cxnSp>
        <p:nvCxnSpPr>
          <p:cNvPr id="4" name="Rak pilkoppling 3">
            <a:extLst>
              <a:ext uri="{FF2B5EF4-FFF2-40B4-BE49-F238E27FC236}">
                <a16:creationId xmlns:a16="http://schemas.microsoft.com/office/drawing/2014/main" id="{2DE6814E-3370-5928-7CA6-7EF97DE00E5C}"/>
              </a:ext>
            </a:extLst>
          </p:cNvPr>
          <p:cNvCxnSpPr>
            <a:cxnSpLocks/>
          </p:cNvCxnSpPr>
          <p:nvPr/>
        </p:nvCxnSpPr>
        <p:spPr>
          <a:xfrm flipH="1">
            <a:off x="1599459" y="1670742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C7568DF5-3BF7-F03B-666C-0B2EDBEAAC43}"/>
              </a:ext>
            </a:extLst>
          </p:cNvPr>
          <p:cNvSpPr/>
          <p:nvPr/>
        </p:nvSpPr>
        <p:spPr>
          <a:xfrm>
            <a:off x="1527906" y="1407416"/>
            <a:ext cx="1239768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upp 5">
            <a:extLst>
              <a:ext uri="{FF2B5EF4-FFF2-40B4-BE49-F238E27FC236}">
                <a16:creationId xmlns:a16="http://schemas.microsoft.com/office/drawing/2014/main" id="{8E75891E-0A5A-9968-21AF-E0571647C16B}"/>
              </a:ext>
            </a:extLst>
          </p:cNvPr>
          <p:cNvGrpSpPr/>
          <p:nvPr/>
        </p:nvGrpSpPr>
        <p:grpSpPr>
          <a:xfrm>
            <a:off x="4847159" y="1379268"/>
            <a:ext cx="488655" cy="592693"/>
            <a:chOff x="6950363" y="2017755"/>
            <a:chExt cx="674256" cy="817809"/>
          </a:xfrm>
        </p:grpSpPr>
        <p:sp>
          <p:nvSpPr>
            <p:cNvPr id="38" name="Rektangel: ett klippt hörn 37">
              <a:extLst>
                <a:ext uri="{FF2B5EF4-FFF2-40B4-BE49-F238E27FC236}">
                  <a16:creationId xmlns:a16="http://schemas.microsoft.com/office/drawing/2014/main" id="{B64B18C5-A689-E1C9-5A67-07C2B34D459E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ktangel: ett klippt hörn 38">
              <a:extLst>
                <a:ext uri="{FF2B5EF4-FFF2-40B4-BE49-F238E27FC236}">
                  <a16:creationId xmlns:a16="http://schemas.microsoft.com/office/drawing/2014/main" id="{4E6F2CFA-FEB9-3A3D-2D7E-A32D847BC3DB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ktangel: ett klippt hörn 39">
              <a:extLst>
                <a:ext uri="{FF2B5EF4-FFF2-40B4-BE49-F238E27FC236}">
                  <a16:creationId xmlns:a16="http://schemas.microsoft.com/office/drawing/2014/main" id="{10F39852-AC65-A880-20C5-11517BB7E2BC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4AD74BF8-F0AA-1A9C-373C-C999E0BF3E74}"/>
              </a:ext>
            </a:extLst>
          </p:cNvPr>
          <p:cNvCxnSpPr>
            <a:cxnSpLocks/>
          </p:cNvCxnSpPr>
          <p:nvPr/>
        </p:nvCxnSpPr>
        <p:spPr>
          <a:xfrm flipH="1">
            <a:off x="4310790" y="1672153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ktangel: rundade hörn 7">
            <a:extLst>
              <a:ext uri="{FF2B5EF4-FFF2-40B4-BE49-F238E27FC236}">
                <a16:creationId xmlns:a16="http://schemas.microsoft.com/office/drawing/2014/main" id="{BC6C8E69-D963-E925-5814-9D54AB038E4E}"/>
              </a:ext>
            </a:extLst>
          </p:cNvPr>
          <p:cNvSpPr/>
          <p:nvPr/>
        </p:nvSpPr>
        <p:spPr>
          <a:xfrm>
            <a:off x="2722528" y="1188701"/>
            <a:ext cx="3083095" cy="952580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ktangel: rundade hörn 8">
            <a:extLst>
              <a:ext uri="{FF2B5EF4-FFF2-40B4-BE49-F238E27FC236}">
                <a16:creationId xmlns:a16="http://schemas.microsoft.com/office/drawing/2014/main" id="{CB8B85DE-1892-2A86-15C0-7D164FB50FA1}"/>
              </a:ext>
            </a:extLst>
          </p:cNvPr>
          <p:cNvSpPr/>
          <p:nvPr/>
        </p:nvSpPr>
        <p:spPr>
          <a:xfrm>
            <a:off x="3732365" y="995605"/>
            <a:ext cx="1911206" cy="382548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Gstreamer</a:t>
            </a:r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 gst-launch-1.0</a:t>
            </a:r>
          </a:p>
        </p:txBody>
      </p:sp>
      <p:grpSp>
        <p:nvGrpSpPr>
          <p:cNvPr id="10" name="Grupp 9">
            <a:extLst>
              <a:ext uri="{FF2B5EF4-FFF2-40B4-BE49-F238E27FC236}">
                <a16:creationId xmlns:a16="http://schemas.microsoft.com/office/drawing/2014/main" id="{A5C11D57-93AC-F1EA-27AF-0E9F07A83E94}"/>
              </a:ext>
            </a:extLst>
          </p:cNvPr>
          <p:cNvGrpSpPr/>
          <p:nvPr/>
        </p:nvGrpSpPr>
        <p:grpSpPr>
          <a:xfrm>
            <a:off x="2722528" y="2326663"/>
            <a:ext cx="3083095" cy="1150629"/>
            <a:chOff x="3825025" y="2112601"/>
            <a:chExt cx="4541948" cy="1695082"/>
          </a:xfrm>
        </p:grpSpPr>
        <p:sp>
          <p:nvSpPr>
            <p:cNvPr id="36" name="Rektangel: rundade hörn 35">
              <a:extLst>
                <a:ext uri="{FF2B5EF4-FFF2-40B4-BE49-F238E27FC236}">
                  <a16:creationId xmlns:a16="http://schemas.microsoft.com/office/drawing/2014/main" id="{97A33E68-4562-CD91-6E32-8C6A1B156C75}"/>
                </a:ext>
              </a:extLst>
            </p:cNvPr>
            <p:cNvSpPr/>
            <p:nvPr/>
          </p:nvSpPr>
          <p:spPr>
            <a:xfrm>
              <a:off x="3825025" y="2404363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7" name="Rektangel: rundade hörn 36">
              <a:extLst>
                <a:ext uri="{FF2B5EF4-FFF2-40B4-BE49-F238E27FC236}">
                  <a16:creationId xmlns:a16="http://schemas.microsoft.com/office/drawing/2014/main" id="{2BE30C83-087F-3556-8E11-DD0DFBB55A0F}"/>
                </a:ext>
              </a:extLst>
            </p:cNvPr>
            <p:cNvSpPr/>
            <p:nvPr/>
          </p:nvSpPr>
          <p:spPr>
            <a:xfrm>
              <a:off x="6954986" y="2112601"/>
              <a:ext cx="1217394" cy="563562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Gyroflow</a:t>
              </a:r>
              <a:endParaRPr lang="en-US" sz="11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D4F6276C-560F-1806-1847-986082E72121}"/>
              </a:ext>
            </a:extLst>
          </p:cNvPr>
          <p:cNvSpPr/>
          <p:nvPr/>
        </p:nvSpPr>
        <p:spPr>
          <a:xfrm>
            <a:off x="2959485" y="1378154"/>
            <a:ext cx="1304590" cy="572911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Bryter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upp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till filer</a:t>
            </a:r>
          </a:p>
        </p:txBody>
      </p:sp>
      <p:grpSp>
        <p:nvGrpSpPr>
          <p:cNvPr id="12" name="Grupp 11">
            <a:extLst>
              <a:ext uri="{FF2B5EF4-FFF2-40B4-BE49-F238E27FC236}">
                <a16:creationId xmlns:a16="http://schemas.microsoft.com/office/drawing/2014/main" id="{44EEFF4C-0EDC-B243-C406-AFB05E10271B}"/>
              </a:ext>
            </a:extLst>
          </p:cNvPr>
          <p:cNvGrpSpPr/>
          <p:nvPr/>
        </p:nvGrpSpPr>
        <p:grpSpPr>
          <a:xfrm>
            <a:off x="2722528" y="3665491"/>
            <a:ext cx="3083095" cy="1142903"/>
            <a:chOff x="3825025" y="3954624"/>
            <a:chExt cx="4541948" cy="1683700"/>
          </a:xfrm>
        </p:grpSpPr>
        <p:sp>
          <p:nvSpPr>
            <p:cNvPr id="34" name="Rektangel: rundade hörn 33">
              <a:extLst>
                <a:ext uri="{FF2B5EF4-FFF2-40B4-BE49-F238E27FC236}">
                  <a16:creationId xmlns:a16="http://schemas.microsoft.com/office/drawing/2014/main" id="{A0AF138B-3464-DADA-EF7D-7548F4DF9332}"/>
                </a:ext>
              </a:extLst>
            </p:cNvPr>
            <p:cNvSpPr/>
            <p:nvPr/>
          </p:nvSpPr>
          <p:spPr>
            <a:xfrm>
              <a:off x="3825025" y="4235004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5" name="Rektangel: rundade hörn 34">
              <a:extLst>
                <a:ext uri="{FF2B5EF4-FFF2-40B4-BE49-F238E27FC236}">
                  <a16:creationId xmlns:a16="http://schemas.microsoft.com/office/drawing/2014/main" id="{337D5428-F631-364B-B685-4406CAD249AE}"/>
                </a:ext>
              </a:extLst>
            </p:cNvPr>
            <p:cNvSpPr/>
            <p:nvPr/>
          </p:nvSpPr>
          <p:spPr>
            <a:xfrm>
              <a:off x="5668590" y="3954624"/>
              <a:ext cx="2503788" cy="563561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sz="1100" dirty="0">
                  <a:solidFill>
                    <a:schemeClr val="tx2">
                      <a:lumMod val="75000"/>
                    </a:schemeClr>
                  </a:solidFill>
                </a:rPr>
                <a:t> gst-play-1.0</a:t>
              </a:r>
            </a:p>
          </p:txBody>
        </p:sp>
      </p:grp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06A8A88B-06AA-837A-2C6F-9A023E16123A}"/>
              </a:ext>
            </a:extLst>
          </p:cNvPr>
          <p:cNvCxnSpPr>
            <a:cxnSpLocks/>
          </p:cNvCxnSpPr>
          <p:nvPr/>
        </p:nvCxnSpPr>
        <p:spPr>
          <a:xfrm flipH="1">
            <a:off x="4317059" y="4331262"/>
            <a:ext cx="2574304" cy="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ktangel: rundade hörn 13">
            <a:extLst>
              <a:ext uri="{FF2B5EF4-FFF2-40B4-BE49-F238E27FC236}">
                <a16:creationId xmlns:a16="http://schemas.microsoft.com/office/drawing/2014/main" id="{44565A30-7787-BEF3-8C46-859DCE064F48}"/>
              </a:ext>
            </a:extLst>
          </p:cNvPr>
          <p:cNvSpPr/>
          <p:nvPr/>
        </p:nvSpPr>
        <p:spPr>
          <a:xfrm>
            <a:off x="2959481" y="2719499"/>
            <a:ext cx="1304595" cy="57554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Bildstabilisering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Synkronisering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telemetri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22FCFC9D-4C21-3AE2-D224-7226B7952636}"/>
              </a:ext>
            </a:extLst>
          </p:cNvPr>
          <p:cNvCxnSpPr>
            <a:cxnSpLocks/>
          </p:cNvCxnSpPr>
          <p:nvPr/>
        </p:nvCxnSpPr>
        <p:spPr>
          <a:xfrm flipH="1">
            <a:off x="4317059" y="3003468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p 15">
            <a:extLst>
              <a:ext uri="{FF2B5EF4-FFF2-40B4-BE49-F238E27FC236}">
                <a16:creationId xmlns:a16="http://schemas.microsoft.com/office/drawing/2014/main" id="{AE38D5AA-BDB8-8F48-0545-BD7D49042576}"/>
              </a:ext>
            </a:extLst>
          </p:cNvPr>
          <p:cNvGrpSpPr/>
          <p:nvPr/>
        </p:nvGrpSpPr>
        <p:grpSpPr>
          <a:xfrm>
            <a:off x="4847159" y="2698904"/>
            <a:ext cx="488655" cy="592693"/>
            <a:chOff x="6950363" y="2017755"/>
            <a:chExt cx="674256" cy="817809"/>
          </a:xfrm>
        </p:grpSpPr>
        <p:sp>
          <p:nvSpPr>
            <p:cNvPr id="31" name="Rektangel: ett klippt hörn 30">
              <a:extLst>
                <a:ext uri="{FF2B5EF4-FFF2-40B4-BE49-F238E27FC236}">
                  <a16:creationId xmlns:a16="http://schemas.microsoft.com/office/drawing/2014/main" id="{D07BE20F-590A-3416-FFF8-F8C980B4772D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ktangel: ett klippt hörn 31">
              <a:extLst>
                <a:ext uri="{FF2B5EF4-FFF2-40B4-BE49-F238E27FC236}">
                  <a16:creationId xmlns:a16="http://schemas.microsoft.com/office/drawing/2014/main" id="{7B72D3A2-0841-B326-644D-6F32EB58ACC0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ktangel: ett klippt hörn 32">
              <a:extLst>
                <a:ext uri="{FF2B5EF4-FFF2-40B4-BE49-F238E27FC236}">
                  <a16:creationId xmlns:a16="http://schemas.microsoft.com/office/drawing/2014/main" id="{81C3234C-4348-EAD6-8FD4-A54038B080D9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upp 16">
            <a:extLst>
              <a:ext uri="{FF2B5EF4-FFF2-40B4-BE49-F238E27FC236}">
                <a16:creationId xmlns:a16="http://schemas.microsoft.com/office/drawing/2014/main" id="{9FC4E563-B97F-FA43-4743-8638159FAF4C}"/>
              </a:ext>
            </a:extLst>
          </p:cNvPr>
          <p:cNvGrpSpPr/>
          <p:nvPr/>
        </p:nvGrpSpPr>
        <p:grpSpPr>
          <a:xfrm>
            <a:off x="3496119" y="2041428"/>
            <a:ext cx="1701576" cy="640799"/>
            <a:chOff x="4964663" y="1829940"/>
            <a:chExt cx="2506725" cy="944011"/>
          </a:xfrm>
        </p:grpSpPr>
        <p:cxnSp>
          <p:nvCxnSpPr>
            <p:cNvPr id="28" name="Rak pilkoppling 27">
              <a:extLst>
                <a:ext uri="{FF2B5EF4-FFF2-40B4-BE49-F238E27FC236}">
                  <a16:creationId xmlns:a16="http://schemas.microsoft.com/office/drawing/2014/main" id="{22FA393B-CC0F-3349-D33D-1DAC8D6C96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Rak pilkoppling 28">
              <a:extLst>
                <a:ext uri="{FF2B5EF4-FFF2-40B4-BE49-F238E27FC236}">
                  <a16:creationId xmlns:a16="http://schemas.microsoft.com/office/drawing/2014/main" id="{F164387D-5981-54B0-44F5-C808306AAC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Rak pilkoppling 29">
              <a:extLst>
                <a:ext uri="{FF2B5EF4-FFF2-40B4-BE49-F238E27FC236}">
                  <a16:creationId xmlns:a16="http://schemas.microsoft.com/office/drawing/2014/main" id="{6EF68420-F759-79E8-9FDB-BF8FF8DD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 17">
            <a:extLst>
              <a:ext uri="{FF2B5EF4-FFF2-40B4-BE49-F238E27FC236}">
                <a16:creationId xmlns:a16="http://schemas.microsoft.com/office/drawing/2014/main" id="{D1EDBA03-C03E-6025-3AF6-928A873ABC2F}"/>
              </a:ext>
            </a:extLst>
          </p:cNvPr>
          <p:cNvGrpSpPr/>
          <p:nvPr/>
        </p:nvGrpSpPr>
        <p:grpSpPr>
          <a:xfrm>
            <a:off x="3498055" y="3382162"/>
            <a:ext cx="1701576" cy="640799"/>
            <a:chOff x="4964663" y="1829940"/>
            <a:chExt cx="2506725" cy="944011"/>
          </a:xfrm>
        </p:grpSpPr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DA5F0ADD-4BEA-69B7-500A-22E4FAF00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ak pilkoppling 25">
              <a:extLst>
                <a:ext uri="{FF2B5EF4-FFF2-40B4-BE49-F238E27FC236}">
                  <a16:creationId xmlns:a16="http://schemas.microsoft.com/office/drawing/2014/main" id="{E602956B-A75C-42EB-7B63-AA0894DCE0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ak pilkoppling 26">
              <a:extLst>
                <a:ext uri="{FF2B5EF4-FFF2-40B4-BE49-F238E27FC236}">
                  <a16:creationId xmlns:a16="http://schemas.microsoft.com/office/drawing/2014/main" id="{79C1FD9C-D071-C32B-B849-2D4DF4AFD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FBBC92A1-1D97-3BCC-8268-D3259D81EF9F}"/>
              </a:ext>
            </a:extLst>
          </p:cNvPr>
          <p:cNvSpPr/>
          <p:nvPr/>
        </p:nvSpPr>
        <p:spPr>
          <a:xfrm>
            <a:off x="3003856" y="4091743"/>
            <a:ext cx="1260220" cy="48846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Streamar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bildstabiliserade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videofiler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916440" y="3488916"/>
              <a:ext cx="1317561" cy="14135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317561" cy="1413522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2887" ay="1931476" az="90677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654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16440" y="3488916"/>
                <a:ext cx="1317561" cy="1413522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Rak pilkoppling 20">
            <a:extLst>
              <a:ext uri="{FF2B5EF4-FFF2-40B4-BE49-F238E27FC236}">
                <a16:creationId xmlns:a16="http://schemas.microsoft.com/office/drawing/2014/main" id="{96946291-FAAB-A936-2D79-E3FF001E42F0}"/>
              </a:ext>
            </a:extLst>
          </p:cNvPr>
          <p:cNvCxnSpPr>
            <a:cxnSpLocks/>
          </p:cNvCxnSpPr>
          <p:nvPr/>
        </p:nvCxnSpPr>
        <p:spPr>
          <a:xfrm flipH="1">
            <a:off x="1595233" y="2996130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ktangel: rundade hörn 21">
            <a:extLst>
              <a:ext uri="{FF2B5EF4-FFF2-40B4-BE49-F238E27FC236}">
                <a16:creationId xmlns:a16="http://schemas.microsoft.com/office/drawing/2014/main" id="{49424C97-778E-D866-96A5-3298E2CAC344}"/>
              </a:ext>
            </a:extLst>
          </p:cNvPr>
          <p:cNvSpPr/>
          <p:nvPr/>
        </p:nvSpPr>
        <p:spPr>
          <a:xfrm>
            <a:off x="1623762" y="2728915"/>
            <a:ext cx="1159891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Telemetridata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" name="Rektangel: rundade hörn 23">
            <a:extLst>
              <a:ext uri="{FF2B5EF4-FFF2-40B4-BE49-F238E27FC236}">
                <a16:creationId xmlns:a16="http://schemas.microsoft.com/office/drawing/2014/main" id="{789AC397-02C0-53AF-9C33-D53114DC42CD}"/>
              </a:ext>
            </a:extLst>
          </p:cNvPr>
          <p:cNvSpPr/>
          <p:nvPr/>
        </p:nvSpPr>
        <p:spPr>
          <a:xfrm>
            <a:off x="5775975" y="4054206"/>
            <a:ext cx="1194599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5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pic>
        <p:nvPicPr>
          <p:cNvPr id="42" name="Bildobjekt 41">
            <a:extLst>
              <a:ext uri="{FF2B5EF4-FFF2-40B4-BE49-F238E27FC236}">
                <a16:creationId xmlns:a16="http://schemas.microsoft.com/office/drawing/2014/main" id="{E59AEBDE-C54A-B8BF-D585-010C48AB1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93" y="2390010"/>
            <a:ext cx="1260338" cy="12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3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Nästa steg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latin typeface="Arial"/>
              </a:rPr>
              <a:t>Testa </a:t>
            </a: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och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vid.stab</a:t>
            </a:r>
            <a:r>
              <a:rPr lang="en-US" sz="2000" spc="-1" dirty="0">
                <a:latin typeface="Arial"/>
              </a:rPr>
              <a:t> med “</a:t>
            </a:r>
            <a:r>
              <a:rPr lang="en-US" sz="2000" spc="-1" dirty="0" err="1">
                <a:latin typeface="Arial"/>
              </a:rPr>
              <a:t>riktig</a:t>
            </a:r>
            <a:r>
              <a:rPr lang="en-US" sz="2000" spc="-1" dirty="0">
                <a:latin typeface="Arial"/>
              </a:rPr>
              <a:t>” video, </a:t>
            </a:r>
            <a:r>
              <a:rPr lang="en-US" sz="2000" spc="-1" dirty="0" err="1">
                <a:latin typeface="Arial"/>
              </a:rPr>
              <a:t>fungerar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featuredetektion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stabilisering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på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stormigt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hav</a:t>
            </a:r>
            <a:r>
              <a:rPr lang="en-US" sz="2000" spc="-1" dirty="0">
                <a:latin typeface="Arial"/>
              </a:rPr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Fortsätta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arbetet</a:t>
            </a:r>
            <a:r>
              <a:rPr lang="en-US" sz="2000" spc="-1" dirty="0">
                <a:latin typeface="Arial"/>
              </a:rPr>
              <a:t> med reverse engineering av </a:t>
            </a:r>
            <a:r>
              <a:rPr lang="en-US" sz="2000" spc="-1" dirty="0" err="1">
                <a:latin typeface="Arial"/>
              </a:rPr>
              <a:t>Gyroflow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att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kunna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använda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 (issue </a:t>
            </a:r>
            <a:r>
              <a:rPr lang="en-US" sz="2000" spc="-1" dirty="0" err="1">
                <a:latin typeface="Arial"/>
              </a:rPr>
              <a:t>finns</a:t>
            </a:r>
            <a:r>
              <a:rPr lang="en-US" sz="2000" spc="-1" dirty="0">
                <a:latin typeface="Arial"/>
              </a:rPr>
              <a:t> ang. CLI).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Skriva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ny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videosource</a:t>
            </a:r>
            <a:r>
              <a:rPr lang="en-US" sz="2000" b="0" strike="noStrike" spc="-1" dirty="0">
                <a:latin typeface="Arial"/>
              </a:rPr>
              <a:t> till </a:t>
            </a:r>
            <a:r>
              <a:rPr lang="en-US" sz="2000" b="0" strike="noStrike" spc="-1" dirty="0" err="1">
                <a:latin typeface="Arial"/>
              </a:rPr>
              <a:t>Gstreamer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som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kan</a:t>
            </a:r>
            <a:r>
              <a:rPr lang="en-US" sz="2000" b="0" strike="noStrike" spc="-1" dirty="0">
                <a:latin typeface="Arial"/>
              </a:rPr>
              <a:t> ta </a:t>
            </a:r>
            <a:r>
              <a:rPr lang="en-US" sz="2000" b="0" strike="noStrike" spc="-1" dirty="0" err="1">
                <a:latin typeface="Arial"/>
              </a:rPr>
              <a:t>kontinuerlig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ström</a:t>
            </a:r>
            <a:r>
              <a:rPr lang="en-US" sz="2000" b="0" strike="noStrike" spc="-1" dirty="0">
                <a:latin typeface="Arial"/>
              </a:rPr>
              <a:t> av </a:t>
            </a:r>
            <a:r>
              <a:rPr lang="en-US" sz="2000" b="0" strike="noStrike" spc="-1" dirty="0" err="1">
                <a:latin typeface="Arial"/>
              </a:rPr>
              <a:t>nya</a:t>
            </a:r>
            <a:r>
              <a:rPr lang="en-US" sz="2000" b="0" strike="noStrike" spc="-1" dirty="0">
                <a:latin typeface="Arial"/>
              </a:rPr>
              <a:t> videoclip för RTSP-</a:t>
            </a:r>
            <a:r>
              <a:rPr lang="en-US" sz="2000" b="0" strike="noStrike" spc="-1" dirty="0" err="1">
                <a:latin typeface="Arial"/>
              </a:rPr>
              <a:t>generering</a:t>
            </a:r>
            <a:r>
              <a:rPr lang="en-US" sz="2000" b="0" strike="noStrike" spc="-1" dirty="0"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Kontakta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iMint</a:t>
            </a:r>
            <a:r>
              <a:rPr lang="en-US" sz="2000" spc="-1" dirty="0">
                <a:latin typeface="Arial"/>
              </a:rPr>
              <a:t> om </a:t>
            </a:r>
            <a:r>
              <a:rPr lang="en-US" sz="2000" spc="-1" dirty="0" err="1">
                <a:latin typeface="Arial"/>
              </a:rPr>
              <a:t>deras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Videnhance</a:t>
            </a:r>
            <a:r>
              <a:rPr lang="en-US" sz="2000" spc="-1" dirty="0">
                <a:latin typeface="Arial"/>
              </a:rPr>
              <a:t> SDK (se </a:t>
            </a:r>
            <a:r>
              <a:rPr lang="en-US" sz="2000" spc="-1" dirty="0" err="1">
                <a:latin typeface="Arial"/>
              </a:rPr>
              <a:t>exjobb</a:t>
            </a:r>
            <a:r>
              <a:rPr lang="en-US" sz="2000" spc="-1" dirty="0">
                <a:latin typeface="Arial"/>
              </a:rPr>
              <a:t>)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097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0098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Featuredetektion: </a:t>
            </a:r>
            <a:r>
              <a:rPr lang="sv-SE" sz="2800" b="0" strike="noStrike" spc="-1" dirty="0" err="1">
                <a:solidFill>
                  <a:srgbClr val="82B842"/>
                </a:solidFill>
                <a:latin typeface="Arial"/>
              </a:rPr>
              <a:t>vid.stab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3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Onlinemedia 2" title="Demontration of deshaking a cycling movie">
            <a:hlinkClick r:id="" action="ppaction://media"/>
            <a:extLst>
              <a:ext uri="{FF2B5EF4-FFF2-40B4-BE49-F238E27FC236}">
                <a16:creationId xmlns:a16="http://schemas.microsoft.com/office/drawing/2014/main" id="{3637759F-4D01-002D-9287-61ADF243F6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11715" y="928093"/>
            <a:ext cx="6480297" cy="366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9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Muntlig presentation, deadline dag 2 kl 12:30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Överblick och utmaning – 1m 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En mening ang vad lösningen gör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Vilken utmaning har ni tacklat?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Team - 1m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är ni I erat team?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Vilka roller har ni haft? Hur har ni jobbat tillsammans? 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2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Teknik - 2m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tekniker har ni använt?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Lösning och demo- 2m 30s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Demo </a:t>
            </a:r>
            <a:r>
              <a:rPr lang="en-US" sz="1100" b="1" strike="noStrike" spc="-1">
                <a:solidFill>
                  <a:srgbClr val="000000"/>
                </a:solidFill>
                <a:latin typeface="Arial"/>
              </a:rPr>
              <a:t>vid.stab?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Hur löser ni denna utmaning?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Aningen snyggare flöde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Vad är nästa steg, rekommendationer för framtiden?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Behövs telemetri data?</a:t>
            </a:r>
            <a:endParaRPr lang="en-US" sz="1100" b="0" strike="noStrike" spc="-1">
              <a:latin typeface="Arial"/>
            </a:endParaRPr>
          </a:p>
        </p:txBody>
      </p:sp>
      <p:pic>
        <p:nvPicPr>
          <p:cNvPr id="114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15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6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Kriterier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Progress – Har de löst utmaningen? Om inte, hur nära kom de?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Kvalitet – Hur väl löste de utmaningen?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Demo – Var allt tydligt och genomtänkt?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Nästa steg – Hade man tänkt till kring nästa steg?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50000"/>
              </a:lnSpc>
              <a:spcBef>
                <a:spcPts val="320"/>
              </a:spcBef>
            </a:pPr>
            <a:endParaRPr lang="en-US" sz="1600" b="0" strike="noStrike" spc="-1">
              <a:latin typeface="Arial"/>
            </a:endParaRPr>
          </a:p>
        </p:txBody>
      </p:sp>
      <p:pic>
        <p:nvPicPr>
          <p:cNvPr id="120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21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2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1333</TotalTime>
  <Words>387</Words>
  <Application>Microsoft Office PowerPoint</Application>
  <PresentationFormat>Bildspel på skärmen (16:9)</PresentationFormat>
  <Paragraphs>74</Paragraphs>
  <Slides>9</Slides>
  <Notes>0</Notes>
  <HiddenSlides>2</HiddenSlides>
  <MMClips>1</MMClips>
  <ScaleCrop>false</ScaleCrop>
  <HeadingPairs>
    <vt:vector size="6" baseType="variant">
      <vt:variant>
        <vt:lpstr>Använt teckensnitt</vt:lpstr>
      </vt:variant>
      <vt:variant>
        <vt:i4>1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9</vt:i4>
      </vt:variant>
    </vt:vector>
  </HeadingPairs>
  <TitlesOfParts>
    <vt:vector size="12" baseType="lpstr">
      <vt:lpstr>Arial</vt:lpstr>
      <vt:lpstr>Office Theme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subject/>
  <dc:creator>Robert</dc:creator>
  <dc:description/>
  <cp:lastModifiedBy>Lars Rådman</cp:lastModifiedBy>
  <cp:revision>135</cp:revision>
  <cp:lastPrinted>2018-06-19T13:06:33Z</cp:lastPrinted>
  <dcterms:created xsi:type="dcterms:W3CDTF">2014-06-28T12:15:16Z</dcterms:created>
  <dcterms:modified xsi:type="dcterms:W3CDTF">2022-08-25T10:27:37Z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HP</vt:lpwstr>
  </property>
  <property fmtid="{D5CDD505-2E9C-101B-9397-08002B2CF9AE}" pid="4" name="ContentTypeId">
    <vt:lpwstr>0x0101008717043EB49AC5408AE2DF37B68DF1EF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7</vt:i4>
  </property>
  <property fmtid="{D5CDD505-2E9C-101B-9397-08002B2CF9AE}" pid="10" name="PresentationFormat">
    <vt:lpwstr>Bildspel på skärmen (16:9)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7</vt:i4>
  </property>
</Properties>
</file>